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66" r:id="rId4"/>
    <p:sldId id="267" r:id="rId5"/>
    <p:sldId id="277" r:id="rId6"/>
    <p:sldId id="272" r:id="rId7"/>
    <p:sldId id="274" r:id="rId8"/>
    <p:sldId id="268" r:id="rId9"/>
    <p:sldId id="275" r:id="rId10"/>
    <p:sldId id="269" r:id="rId11"/>
    <p:sldId id="276" r:id="rId12"/>
    <p:sldId id="271" r:id="rId13"/>
    <p:sldId id="273" r:id="rId14"/>
    <p:sldId id="278" r:id="rId15"/>
    <p:sldId id="279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74" d="100"/>
          <a:sy n="74" d="100"/>
        </p:scale>
        <p:origin x="54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76343-DCAC-42E3-90A8-B45241CD10C1}" type="datetimeFigureOut">
              <a:rPr lang="ru-RU" smtClean="0"/>
              <a:t>16.09.2018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BBD63-904D-4339-97E2-D199039233C9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1324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76343-DCAC-42E3-90A8-B45241CD10C1}" type="datetimeFigureOut">
              <a:rPr lang="ru-RU" smtClean="0"/>
              <a:t>16.09.2018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BBD63-904D-4339-97E2-D199039233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9258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76343-DCAC-42E3-90A8-B45241CD10C1}" type="datetimeFigureOut">
              <a:rPr lang="ru-RU" smtClean="0"/>
              <a:t>16.09.2018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BBD63-904D-4339-97E2-D199039233C9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62776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76343-DCAC-42E3-90A8-B45241CD10C1}" type="datetimeFigureOut">
              <a:rPr lang="ru-RU" smtClean="0"/>
              <a:t>16.09.2018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BBD63-904D-4339-97E2-D199039233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7435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76343-DCAC-42E3-90A8-B45241CD10C1}" type="datetimeFigureOut">
              <a:rPr lang="ru-RU" smtClean="0"/>
              <a:t>16.09.2018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BBD63-904D-4339-97E2-D199039233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8293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76343-DCAC-42E3-90A8-B45241CD10C1}" type="datetimeFigureOut">
              <a:rPr lang="ru-RU" smtClean="0"/>
              <a:t>16.09.2018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BBD63-904D-4339-97E2-D199039233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4079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76343-DCAC-42E3-90A8-B45241CD10C1}" type="datetimeFigureOut">
              <a:rPr lang="ru-RU" smtClean="0"/>
              <a:t>16.09.2018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BBD63-904D-4339-97E2-D199039233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47717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03776343-DCAC-42E3-90A8-B45241CD10C1}" type="datetimeFigureOut">
              <a:rPr lang="ru-RU" smtClean="0"/>
              <a:t>16.09.2018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90BBD63-904D-4339-97E2-D199039233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94650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76343-DCAC-42E3-90A8-B45241CD10C1}" type="datetimeFigureOut">
              <a:rPr lang="ru-RU" smtClean="0"/>
              <a:t>16.09.2018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BBD63-904D-4339-97E2-D199039233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7242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76343-DCAC-42E3-90A8-B45241CD10C1}" type="datetimeFigureOut">
              <a:rPr lang="ru-RU" smtClean="0"/>
              <a:t>16.09.2018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BBD63-904D-4339-97E2-D199039233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8287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76343-DCAC-42E3-90A8-B45241CD10C1}" type="datetimeFigureOut">
              <a:rPr lang="ru-RU" smtClean="0"/>
              <a:t>16.09.2018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BBD63-904D-4339-97E2-D199039233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00302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9160933" cy="16002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914400" y="1828800"/>
            <a:ext cx="10261600" cy="36576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18288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741333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957733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fld id="{982C03C8-82CE-480C-846A-E968EB85B0C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7525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03776343-DCAC-42E3-90A8-B45241CD10C1}" type="datetimeFigureOut">
              <a:rPr lang="ru-RU" smtClean="0"/>
              <a:t>16.09.2018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E90BBD63-904D-4339-97E2-D199039233C9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0062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slide" Target="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10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1981200" y="242088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sz="4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Деление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sz="4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рациональных чисел</a:t>
            </a:r>
          </a:p>
        </p:txBody>
      </p:sp>
    </p:spTree>
    <p:extLst>
      <p:ext uri="{BB962C8B-B14F-4D97-AF65-F5344CB8AC3E}">
        <p14:creationId xmlns:p14="http://schemas.microsoft.com/office/powerpoint/2010/main" val="1945505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обучения: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6.1.2.16 выполнять деление рациональных чисел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Критерии оценивания: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применяет правила умножения и деления рациональных чисел;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–определяет порядок действий числовых выражений;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–находит значение числового выражения.</a:t>
            </a:r>
          </a:p>
        </p:txBody>
      </p:sp>
    </p:spTree>
    <p:extLst>
      <p:ext uri="{BB962C8B-B14F-4D97-AF65-F5344CB8AC3E}">
        <p14:creationId xmlns:p14="http://schemas.microsoft.com/office/powerpoint/2010/main" val="5990137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03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8788" y="1859108"/>
            <a:ext cx="3860800" cy="409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2135188" y="188914"/>
            <a:ext cx="6870700" cy="77152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танция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Вспоминайка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530754" y="1305843"/>
            <a:ext cx="8475134" cy="4967287"/>
          </a:xfrm>
        </p:spPr>
        <p:txBody>
          <a:bodyPr/>
          <a:lstStyle/>
          <a:p>
            <a:pPr marL="609600" indent="-609600"/>
            <a:r>
              <a:rPr lang="ru-RU" u="sng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Выберите правильный ответ</a:t>
            </a:r>
            <a:r>
              <a:rPr lang="ru-RU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если вы </a:t>
            </a:r>
            <a:r>
              <a:rPr lang="ru-RU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согласны</a:t>
            </a:r>
            <a:r>
              <a:rPr lang="en-US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ru-RU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утверждением:</a:t>
            </a:r>
            <a:endParaRPr lang="ru-RU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09600" indent="-609600">
              <a:buFontTx/>
              <a:buAutoNum type="arabicPeriod"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делении двух отрицательных чисел получается положительное число</a:t>
            </a:r>
          </a:p>
          <a:p>
            <a:pPr marL="609600" indent="-609600">
              <a:buFontTx/>
              <a:buAutoNum type="arabicPeriod"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делении двух отрицательных чисел получается отрицательное число</a:t>
            </a:r>
          </a:p>
          <a:p>
            <a:pPr marL="609600" indent="-609600">
              <a:buFontTx/>
              <a:buAutoNum type="arabicPeriod"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делении чисел с разными знаками получается отрицательное число</a:t>
            </a:r>
          </a:p>
          <a:p>
            <a:pPr marL="609600" indent="-609600">
              <a:buFontTx/>
              <a:buAutoNum type="arabicPeriod"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делении чисел с разными знаками получается положительное число</a:t>
            </a:r>
          </a:p>
        </p:txBody>
      </p:sp>
    </p:spTree>
    <p:extLst>
      <p:ext uri="{BB962C8B-B14F-4D97-AF65-F5344CB8AC3E}">
        <p14:creationId xmlns:p14="http://schemas.microsoft.com/office/powerpoint/2010/main" val="275148394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  <p:bldP spid="1126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404813"/>
            <a:ext cx="6870700" cy="431800"/>
          </a:xfrm>
        </p:spPr>
        <p:txBody>
          <a:bodyPr>
            <a:noAutofit/>
          </a:bodyPr>
          <a:lstStyle/>
          <a:p>
            <a:pPr algn="ctr" eaLnBrk="1" hangingPunct="1"/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Станция «</a:t>
            </a:r>
            <a:r>
              <a:rPr lang="ru-RU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ычитайка»</a:t>
            </a:r>
            <a:endParaRPr lang="ru-RU" sz="4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3743839" y="1033496"/>
            <a:ext cx="7696200" cy="4681538"/>
          </a:xfrm>
        </p:spPr>
        <p:txBody>
          <a:bodyPr>
            <a:normAutofit lnSpcReduction="10000"/>
          </a:bodyPr>
          <a:lstStyle/>
          <a:p>
            <a:pPr eaLnBrk="1" hangingPunct="1">
              <a:buFontTx/>
              <a:buNone/>
            </a:pPr>
            <a:r>
              <a:rPr lang="ru-RU" sz="2400" dirty="0"/>
              <a:t>                                             </a:t>
            </a:r>
            <a:r>
              <a:rPr lang="ru-RU" sz="2400" dirty="0" smtClean="0"/>
              <a:t>          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варианты ответов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ru-RU" sz="2400" dirty="0"/>
              <a:t> </a:t>
            </a:r>
            <a:r>
              <a:rPr lang="ru-RU" sz="2400" dirty="0" smtClean="0"/>
              <a:t>-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38:19 = …               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2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3" action="ppaction://hlinksldjump"/>
              </a:rPr>
              <a:t>-2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-0,2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45:(-15) = …                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3" action="ppaction://hlinksldjump"/>
              </a:rPr>
              <a:t>-3;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3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-5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5,1:(-17) = …               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 action="ppaction://hlinksldjump"/>
              </a:rPr>
              <a:t>0,3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-0,03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-0,3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-4,4:4 = …            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11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3" action="ppaction://hlinksldjump"/>
              </a:rPr>
              <a:t>-1,1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1,1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8,6:(-4,3) = …               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0,2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-2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 </a:t>
            </a:r>
            <a:r>
              <a:rPr lang="ru-RU" sz="24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2400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48,1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:(-48,1) = …           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3" action="ppaction://hlinksldjump"/>
              </a:rPr>
              <a:t>-1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0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1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950:9,5 = …                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 action="ppaction://hlinksldjump"/>
              </a:rPr>
              <a:t>-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3" action="ppaction://hlinksldjump"/>
              </a:rPr>
              <a:t>100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10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-10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5,42:(-27,1) = …          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-0,2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3" action="ppaction://hlinksldjump"/>
              </a:rPr>
              <a:t>0,2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0,3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10,01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:(-1,3) = …            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 action="ppaction://hlinksldjump"/>
              </a:rPr>
              <a:t>-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3" action="ppaction://hlinksldjump"/>
              </a:rPr>
              <a:t>7,7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12,7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-9,7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Char char="-"/>
            </a:pP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4" descr="fox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792" y="2588654"/>
            <a:ext cx="2819400" cy="256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633666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  <p:bldP spid="174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404813"/>
            <a:ext cx="6870700" cy="431800"/>
          </a:xfrm>
        </p:spPr>
        <p:txBody>
          <a:bodyPr>
            <a:noAutofit/>
          </a:bodyPr>
          <a:lstStyle/>
          <a:p>
            <a:pPr algn="ctr" eaLnBrk="1" hangingPunct="1"/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Станция «</a:t>
            </a:r>
            <a:r>
              <a:rPr lang="ru-RU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ычитайка»</a:t>
            </a:r>
            <a:endParaRPr lang="ru-RU" sz="4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1992313" y="908049"/>
            <a:ext cx="8529726" cy="5119263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</a:pPr>
            <a:r>
              <a:rPr lang="ru-RU" sz="2400" dirty="0" smtClean="0"/>
              <a:t>-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38:19 = …               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-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2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45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:(-15) = …                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-3;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eaLnBrk="1" hangingPunct="1">
              <a:buFontTx/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5,1:(-17) = …               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0,3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-4,4:4 = …            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-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1,1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8,6:(-4,3) = …                </a:t>
            </a:r>
            <a:r>
              <a:rPr lang="ru-RU" sz="2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2800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48,1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:(-48,1) = …           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-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1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950:9,5 = …                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-100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5,42:(-27,1) = …          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0,2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10,01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:(-1,3) = …            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-7,7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Char char="-"/>
            </a:pP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657054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  <p:bldP spid="174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4" name="Picture 4" descr="Незнайка-сидит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8452" y="1825469"/>
            <a:ext cx="3497262" cy="394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605" name="Rectangle 5"/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9037638" cy="1600200"/>
          </a:xfrm>
        </p:spPr>
        <p:txBody>
          <a:bodyPr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Станция «Отгадайка»</a:t>
            </a:r>
            <a:b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Отгадай 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пропущенные числа и знаки:</a:t>
            </a:r>
          </a:p>
        </p:txBody>
      </p:sp>
      <p:sp>
        <p:nvSpPr>
          <p:cNvPr id="153607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1419252" y="2103312"/>
            <a:ext cx="10058400" cy="402336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-45</a:t>
            </a: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15 = -</a:t>
            </a:r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              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7,3</a:t>
            </a:r>
            <a:r>
              <a:rPr lang="ru-RU" sz="2400" dirty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en-US" sz="3600" dirty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= -</a:t>
            </a:r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36,5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ru-RU" sz="2400" dirty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(-0,5)</a:t>
            </a:r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:(-20)=-1	    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-164 </a:t>
            </a: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*</a:t>
            </a:r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(-0,1)=16,4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-3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&gt;-324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*6&lt;15</a:t>
            </a:r>
            <a:endParaRPr lang="ru-RU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ru-RU" sz="3600" b="1" dirty="0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6665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536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536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36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536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536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536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536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536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05" grpId="0"/>
      <p:bldP spid="15360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5" name="Rectangle 5"/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9037638" cy="1600200"/>
          </a:xfrm>
        </p:spPr>
        <p:txBody>
          <a:bodyPr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Станция «Отгадайка»</a:t>
            </a:r>
            <a:b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3607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3995027" y="1910129"/>
            <a:ext cx="4672455" cy="402336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45</a:t>
            </a:r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15 = -</a:t>
            </a:r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              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7,3</a:t>
            </a:r>
            <a:r>
              <a:rPr lang="ru-RU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ru-RU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(-</a:t>
            </a:r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= -</a:t>
            </a:r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36,5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r>
              <a:rPr lang="ru-RU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(-</a:t>
            </a:r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0,5)</a:t>
            </a:r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:(-20)=-1	     </a:t>
            </a:r>
          </a:p>
          <a:p>
            <a:pPr>
              <a:buNone/>
            </a:pPr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-</a:t>
            </a:r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164 </a:t>
            </a:r>
            <a:r>
              <a:rPr lang="ru-RU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(-</a:t>
            </a:r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0,1)=16,4</a:t>
            </a:r>
          </a:p>
          <a:p>
            <a:pPr>
              <a:buNone/>
            </a:pPr>
            <a:r>
              <a:rPr 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en-US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&gt;-</a:t>
            </a:r>
            <a:r>
              <a:rPr lang="en-U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324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</a:t>
            </a:r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ru-RU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ru-RU" sz="3600" b="1" dirty="0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3982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536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536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36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536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536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536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536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536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05" grpId="0"/>
      <p:bldP spid="153607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2208213" y="476251"/>
            <a:ext cx="6870700" cy="828675"/>
          </a:xfrm>
        </p:spPr>
        <p:txBody>
          <a:bodyPr>
            <a:normAutofit/>
          </a:bodyPr>
          <a:lstStyle/>
          <a:p>
            <a:pPr eaLnBrk="1" hangingPunct="1"/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Станция: «Сравни с нулем»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2208213" y="1628775"/>
            <a:ext cx="7696200" cy="3671888"/>
          </a:xfrm>
        </p:spPr>
        <p:txBody>
          <a:bodyPr>
            <a:normAutofit lnSpcReduction="10000"/>
          </a:bodyPr>
          <a:lstStyle/>
          <a:p>
            <a:pPr eaLnBrk="1" hangingPunct="1">
              <a:buFontTx/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</a:t>
            </a:r>
            <a:r>
              <a:rPr lang="ru-RU" sz="2400" b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варианты ответов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buFontTx/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68 : 9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               </a:t>
            </a:r>
            <a:r>
              <a:rPr lang="ru-RU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а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&gt;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о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 action="ppaction://hlinksldjump"/>
              </a:rPr>
              <a:t>а</a:t>
            </a:r>
            <a:r>
              <a:rPr lang="en-US" sz="36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 action="ppaction://hlinksldjump"/>
              </a:rPr>
              <a:t>&lt;</a:t>
            </a:r>
            <a:r>
              <a:rPr lang="ru-RU" sz="36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 action="ppaction://hlinksldjump"/>
              </a:rPr>
              <a:t>о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а=о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buFontTx/>
              <a:buNone/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-4,5 : (-45) = а         </a:t>
            </a:r>
            <a:r>
              <a:rPr lang="ru-RU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 action="ppaction://hlinksldjump"/>
              </a:rPr>
              <a:t>а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 action="ppaction://hlinksldjump"/>
              </a:rPr>
              <a:t>&gt;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 action="ppaction://hlinksldjump"/>
              </a:rPr>
              <a:t>о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а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&lt;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о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а=о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buFontTx/>
              <a:buNone/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7,3 : (-8) = а            </a:t>
            </a:r>
            <a:r>
              <a:rPr lang="ru-RU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а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&gt;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о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 action="ppaction://hlinksldjump"/>
              </a:rPr>
              <a:t>а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 action="ppaction://hlinksldjump"/>
              </a:rPr>
              <a:t>&lt;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 action="ppaction://hlinksldjump"/>
              </a:rPr>
              <a:t>о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а=о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buFontTx/>
              <a:buNone/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-8 : (-1.25) = а         </a:t>
            </a:r>
            <a:r>
              <a:rPr lang="ru-RU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 action="ppaction://hlinksldjump"/>
              </a:rPr>
              <a:t>а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 action="ppaction://hlinksldjump"/>
              </a:rPr>
              <a:t>&gt;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 action="ppaction://hlinksldjump"/>
              </a:rPr>
              <a:t>о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а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&lt;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о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а=о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buFontTx/>
              <a:buNone/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0 :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34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,2 = а             </a:t>
            </a:r>
            <a:r>
              <a:rPr lang="ru-RU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а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&gt;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о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а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&lt;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о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 action="ppaction://hlinksldjump"/>
              </a:rPr>
              <a:t>а=о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4" name="Picture 6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7242" y="476251"/>
            <a:ext cx="2876550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977358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  <p:bldP spid="2048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2208213" y="476251"/>
            <a:ext cx="6870700" cy="828675"/>
          </a:xfrm>
        </p:spPr>
        <p:txBody>
          <a:bodyPr>
            <a:normAutofit/>
          </a:bodyPr>
          <a:lstStyle/>
          <a:p>
            <a:pPr eaLnBrk="1" hangingPunct="1"/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Станция: «Сравни с нулем»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1911999" y="1937868"/>
            <a:ext cx="7696200" cy="3671888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</a:pP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68 : 9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                </a:t>
            </a:r>
            <a:r>
              <a:rPr lang="ru-RU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а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&lt;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о</a:t>
            </a:r>
            <a:endParaRPr lang="ru-RU" sz="3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-4,5 : (-45) = а         </a:t>
            </a:r>
            <a:r>
              <a:rPr lang="ru-RU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а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&gt;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о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buFontTx/>
              <a:buNone/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7,3 : (-8) = а            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а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&lt;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о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buFontTx/>
              <a:buNone/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-8 : (-1.25) = а         </a:t>
            </a:r>
            <a:r>
              <a:rPr lang="ru-RU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а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&gt;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о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buFontTx/>
              <a:buNone/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0 :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34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,2 = а             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а=о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5016157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  <p:bldP spid="2048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2085446" y="476251"/>
            <a:ext cx="6870700" cy="792163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Станция «Решайка»</a:t>
            </a:r>
            <a:b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Решите уравнение:</a:t>
            </a:r>
            <a:endParaRPr lang="ru-RU" sz="27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2209800" y="1268414"/>
            <a:ext cx="7696200" cy="4217987"/>
          </a:xfrm>
        </p:spPr>
        <p:txBody>
          <a:bodyPr>
            <a:normAutofit lnSpcReduction="10000"/>
          </a:bodyPr>
          <a:lstStyle/>
          <a:p>
            <a:pPr eaLnBrk="1" hangingPunct="1">
              <a:buFontTx/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</a:t>
            </a:r>
            <a:r>
              <a:rPr lang="ru-RU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варианты ответов</a:t>
            </a:r>
          </a:p>
          <a:p>
            <a:pPr eaLnBrk="1" hangingPunct="1">
              <a:buFontTx/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-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·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4 = -100            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" action="ppaction://noaction"/>
              </a:rPr>
              <a:t>-25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" action="ppaction://noaction"/>
              </a:rPr>
              <a:t>25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" action="ppaction://noaction"/>
              </a:rPr>
              <a:t>15</a:t>
            </a:r>
            <a:endParaRPr lang="ru-RU" sz="3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3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·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(-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= -2,7          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" action="ppaction://noaction"/>
              </a:rPr>
              <a:t>0,9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" action="ppaction://noaction"/>
              </a:rPr>
              <a:t>9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" action="ppaction://noaction"/>
              </a:rPr>
              <a:t>-9</a:t>
            </a:r>
            <a:endParaRPr lang="ru-RU" sz="3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-0,1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·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33            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" action="ppaction://noaction"/>
              </a:rPr>
              <a:t>-330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" action="ppaction://noaction"/>
              </a:rPr>
              <a:t>3,3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" action="ppaction://noaction"/>
              </a:rPr>
              <a:t>-3,3</a:t>
            </a:r>
            <a:endParaRPr lang="ru-RU" sz="3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-0,75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·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-1,5        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" action="ppaction://noaction"/>
              </a:rPr>
              <a:t>-3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" action="ppaction://noaction"/>
              </a:rPr>
              <a:t>0,2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" action="ppaction://noaction"/>
              </a:rPr>
              <a:t>2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eaLnBrk="1" hangingPunct="1">
              <a:buFontTx/>
              <a:buNone/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-18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·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                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" action="ppaction://noaction"/>
              </a:rPr>
              <a:t>18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" action="ppaction://noaction"/>
              </a:rPr>
              <a:t>0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" action="ppaction://noaction"/>
              </a:rPr>
              <a:t>-1</a:t>
            </a:r>
            <a:endParaRPr lang="ru-RU" sz="3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0,25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·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-1            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" action="ppaction://noaction"/>
              </a:rPr>
              <a:t>-4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" action="ppaction://noaction"/>
              </a:rPr>
              <a:t>-0,25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" action="ppaction://noaction"/>
              </a:rPr>
              <a:t>-25</a:t>
            </a:r>
            <a:endParaRPr lang="ru-RU" sz="3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5" descr="j0282747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265090"/>
            <a:ext cx="25908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056187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/>
      <p:bldP spid="2662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2085446" y="476251"/>
            <a:ext cx="6870700" cy="792163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Станция «Решайка»</a:t>
            </a:r>
            <a:b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Решите уравнение:</a:t>
            </a:r>
            <a:endParaRPr lang="ru-RU" sz="27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2209800" y="1268414"/>
            <a:ext cx="7696200" cy="4217987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·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4 = -100           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" action="ppaction://noaction"/>
              </a:rPr>
              <a:t>25</a:t>
            </a:r>
            <a:endParaRPr lang="ru-RU" sz="3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3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·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(-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= -2,7          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" action="ppaction://noaction"/>
              </a:rPr>
              <a:t>0,9</a:t>
            </a:r>
            <a:endParaRPr lang="ru-RU" sz="3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-0,1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·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33            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" action="ppaction://noaction"/>
              </a:rPr>
              <a:t>-330</a:t>
            </a:r>
            <a:endParaRPr lang="ru-RU" sz="3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-0,75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·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-1,5        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" action="ppaction://noaction"/>
              </a:rPr>
              <a:t>2</a:t>
            </a:r>
            <a:endParaRPr lang="ru-RU" sz="3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-18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·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                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" action="ppaction://noaction"/>
              </a:rPr>
              <a:t>0</a:t>
            </a:r>
            <a:endParaRPr lang="ru-RU" sz="3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0,25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·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 -1            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" action="ppaction://noaction"/>
              </a:rPr>
              <a:t>-4</a:t>
            </a:r>
            <a:endParaRPr lang="ru-RU" sz="3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710738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/>
      <p:bldP spid="2662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1" y="159280"/>
            <a:ext cx="8353425" cy="1600200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Определите какое действие выполняется с числами в этой таблице и заполните свободные клетки:</a:t>
            </a:r>
          </a:p>
        </p:txBody>
      </p:sp>
      <p:graphicFrame>
        <p:nvGraphicFramePr>
          <p:cNvPr id="158762" name="Group 42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3202575660"/>
              </p:ext>
            </p:extLst>
          </p:nvPr>
        </p:nvGraphicFramePr>
        <p:xfrm>
          <a:off x="1711855" y="1921933"/>
          <a:ext cx="7696200" cy="3657602"/>
        </p:xfrm>
        <a:graphic>
          <a:graphicData uri="http://schemas.openxmlformats.org/drawingml/2006/table">
            <a:tbl>
              <a:tblPr/>
              <a:tblGrid>
                <a:gridCol w="1539875"/>
                <a:gridCol w="1538287"/>
                <a:gridCol w="1539875"/>
                <a:gridCol w="1538288"/>
                <a:gridCol w="1539875"/>
              </a:tblGrid>
              <a:tr h="7318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?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18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02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-0,1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18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18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524001" y="321733"/>
            <a:ext cx="92371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Станция «Угадайка»</a:t>
            </a:r>
            <a:endParaRPr lang="ru-RU" sz="4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3" descr="j0336915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1025" y="2490356"/>
            <a:ext cx="2720975" cy="340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9654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587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58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00"/>
                                        <p:tgtEl>
                                          <p:spTgt spid="158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7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1" y="159280"/>
            <a:ext cx="8353425" cy="1600200"/>
          </a:xfrm>
        </p:spPr>
        <p:txBody>
          <a:bodyPr>
            <a:normAutofit/>
          </a:bodyPr>
          <a:lstStyle/>
          <a:p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58762" name="Group 42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1292184035"/>
              </p:ext>
            </p:extLst>
          </p:nvPr>
        </p:nvGraphicFramePr>
        <p:xfrm>
          <a:off x="1711855" y="1921933"/>
          <a:ext cx="7696200" cy="3657602"/>
        </p:xfrm>
        <a:graphic>
          <a:graphicData uri="http://schemas.openxmlformats.org/drawingml/2006/table">
            <a:tbl>
              <a:tblPr/>
              <a:tblGrid>
                <a:gridCol w="1539875"/>
                <a:gridCol w="1538287"/>
                <a:gridCol w="1539875"/>
                <a:gridCol w="1538288"/>
                <a:gridCol w="1539875"/>
              </a:tblGrid>
              <a:tr h="7318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</a:t>
                      </a:r>
                      <a:r>
                        <a:rPr kumimoji="0" lang="en-US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</a:t>
                      </a:r>
                      <a:endParaRPr kumimoji="0" lang="ru-RU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18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kumimoji="0" lang="ru-RU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ru-RU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</a:t>
                      </a:r>
                      <a:endParaRPr kumimoji="0" lang="ru-RU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-21</a:t>
                      </a:r>
                      <a:endParaRPr kumimoji="0" lang="ru-RU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02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-0,1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</a:t>
                      </a:r>
                      <a:endParaRPr kumimoji="0" lang="ru-RU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-0,1</a:t>
                      </a:r>
                      <a:endParaRPr kumimoji="0" lang="ru-RU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-0,7</a:t>
                      </a:r>
                      <a:endParaRPr kumimoji="0" lang="ru-RU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18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ru-RU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ru-RU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ru-RU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kumimoji="0" lang="ru-RU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18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-50</a:t>
                      </a:r>
                      <a:endParaRPr kumimoji="0" lang="ru-RU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-40</a:t>
                      </a:r>
                      <a:endParaRPr kumimoji="0" lang="ru-RU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ru-RU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0" lang="ru-RU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524001" y="321733"/>
            <a:ext cx="92371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Станция «Угадайка»</a:t>
            </a:r>
            <a:endParaRPr lang="ru-RU" sz="4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5431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587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58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00"/>
                                        <p:tgtEl>
                                          <p:spTgt spid="158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72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Групповая работа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Думай-объединяйся-действуй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№1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Переведи условие задачи на математический язык и реши уравнение:</a:t>
            </a: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Задуманное число уменьшили в 3 раза, результат вычли из 40, то, что получилось, увеличили в 5 раз, потом уменьшили на 50 и получили 90. Какое число задумали?</a:t>
            </a:r>
          </a:p>
          <a:p>
            <a:r>
              <a:rPr lang="kk-KZ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№2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Переведи условие задачи на математический язык и реши ее методом проб и ошибок. Одно из двух положительных чисел на 0,5 больше другого, а их произведение равно 0,14. Найдите эти числа.</a:t>
            </a:r>
          </a:p>
          <a:p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№3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Переведи условие задачи на математический язык и реши уравнение:</a:t>
            </a: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цифры двузначного числа поменять местами и полученное двузначное число умножить на 2, то результат окажется на 34 меньше исходного числа. Какое это число?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732087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>
          <a:xfrm>
            <a:off x="1981200" y="273050"/>
            <a:ext cx="7239000" cy="793750"/>
          </a:xfrm>
        </p:spPr>
        <p:txBody>
          <a:bodyPr/>
          <a:lstStyle/>
          <a:p>
            <a:pPr algn="ctr"/>
            <a:r>
              <a:rPr lang="ru-RU" i="1" dirty="0">
                <a:solidFill>
                  <a:srgbClr val="FF0000"/>
                </a:solidFill>
              </a:rPr>
              <a:t>                                         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РЕФЛЕКСИЯ </a:t>
            </a:r>
            <a:r>
              <a:rPr lang="ru-RU" i="1" dirty="0">
                <a:solidFill>
                  <a:srgbClr val="FF0000"/>
                </a:solidFill>
              </a:rPr>
              <a:t>  </a:t>
            </a:r>
          </a:p>
        </p:txBody>
      </p:sp>
      <p:sp>
        <p:nvSpPr>
          <p:cNvPr id="2048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474877"/>
            <a:ext cx="4267200" cy="591924"/>
          </a:xfrm>
        </p:spPr>
        <p:txBody>
          <a:bodyPr/>
          <a:lstStyle/>
          <a:p>
            <a:pPr algn="ctr"/>
            <a:r>
              <a:rPr lang="ru-RU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УРОКЕ</a:t>
            </a:r>
          </a:p>
          <a:p>
            <a:pPr algn="ctr"/>
            <a:endParaRPr lang="ru-RU" sz="2400" b="1" dirty="0">
              <a:solidFill>
                <a:srgbClr val="0070C0"/>
              </a:solidFill>
            </a:endParaRPr>
          </a:p>
          <a:p>
            <a:endParaRPr lang="ru-RU" sz="2400" b="1" dirty="0">
              <a:solidFill>
                <a:srgbClr val="0070C0"/>
              </a:solidFill>
            </a:endParaRPr>
          </a:p>
        </p:txBody>
      </p:sp>
      <p:pic>
        <p:nvPicPr>
          <p:cNvPr id="5" name="Picture 5" descr="f1_07_hurra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94202" y="1339850"/>
            <a:ext cx="4114800" cy="4508157"/>
          </a:xfrm>
          <a:noFill/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/>
          </p:nvPr>
        </p:nvGraphicFramePr>
        <p:xfrm>
          <a:off x="674427" y="1569493"/>
          <a:ext cx="6490648" cy="460752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490648"/>
              </a:tblGrid>
              <a:tr h="460752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Сегодня на уроке я научился…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Сегодня на уроке мне понравилось…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Сегодня на уроке я повторил…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Сегодня на уроке я закрепил…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Сегодня на уроке я поставил себе оценку …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Какие виды работ вызвали затруднения и требуют повторения… 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каких знаниях уверен…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Помог ли урок продвинуться в знаниях, умениях, навыках по предмету…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Кому, над, чем следовало бы ещё поработать…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3677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0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</p:bldLst>
  </p:timing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105</TotalTime>
  <Words>839</Words>
  <Application>Microsoft Office PowerPoint</Application>
  <PresentationFormat>Широкоэкранный</PresentationFormat>
  <Paragraphs>135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Calibri</vt:lpstr>
      <vt:lpstr>Calibri Light</vt:lpstr>
      <vt:lpstr>Times New Roman</vt:lpstr>
      <vt:lpstr>Verdana</vt:lpstr>
      <vt:lpstr>Wingdings</vt:lpstr>
      <vt:lpstr>Ретро</vt:lpstr>
      <vt:lpstr>Презентация PowerPoint</vt:lpstr>
      <vt:lpstr>Цели обучения:</vt:lpstr>
      <vt:lpstr>Cтанция «Вспоминайка»</vt:lpstr>
      <vt:lpstr>Станция «Вычитайка»</vt:lpstr>
      <vt:lpstr>Станция «Вычитайка»</vt:lpstr>
      <vt:lpstr>Станция «Отгадайка» Отгадай пропущенные числа и знаки:</vt:lpstr>
      <vt:lpstr>Станция «Отгадайка» </vt:lpstr>
      <vt:lpstr>Станция: «Сравни с нулем»</vt:lpstr>
      <vt:lpstr>Станция: «Сравни с нулем»</vt:lpstr>
      <vt:lpstr>Станция «Решайка» Решите уравнение:</vt:lpstr>
      <vt:lpstr>Станция «Решайка» Решите уравнение:</vt:lpstr>
      <vt:lpstr>Определите какое действие выполняется с числами в этой таблице и заполните свободные клетки:</vt:lpstr>
      <vt:lpstr>Презентация PowerPoint</vt:lpstr>
      <vt:lpstr>Групповая работа.  «Думай-объединяйся-действуй» </vt:lpstr>
      <vt:lpstr>                                          РЕФЛЕКСИЯ   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FM202</dc:creator>
  <cp:lastModifiedBy>Адилгалиева Жанлыш</cp:lastModifiedBy>
  <cp:revision>16</cp:revision>
  <dcterms:created xsi:type="dcterms:W3CDTF">2018-08-29T08:04:24Z</dcterms:created>
  <dcterms:modified xsi:type="dcterms:W3CDTF">2018-09-16T07:10:24Z</dcterms:modified>
</cp:coreProperties>
</file>